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lvl1pPr>
      <a:defRPr sz="2400">
        <a:latin typeface="Arial"/>
        <a:ea typeface="Arial"/>
        <a:cs typeface="Arial"/>
        <a:sym typeface="Arial"/>
      </a:defRPr>
    </a:lvl1pPr>
    <a:lvl2pPr indent="457200">
      <a:defRPr sz="2400">
        <a:latin typeface="Arial"/>
        <a:ea typeface="Arial"/>
        <a:cs typeface="Arial"/>
        <a:sym typeface="Arial"/>
      </a:defRPr>
    </a:lvl2pPr>
    <a:lvl3pPr indent="914400">
      <a:defRPr sz="2400">
        <a:latin typeface="Arial"/>
        <a:ea typeface="Arial"/>
        <a:cs typeface="Arial"/>
        <a:sym typeface="Arial"/>
      </a:defRPr>
    </a:lvl3pPr>
    <a:lvl4pPr indent="1371600">
      <a:defRPr sz="2400">
        <a:latin typeface="Arial"/>
        <a:ea typeface="Arial"/>
        <a:cs typeface="Arial"/>
        <a:sym typeface="Arial"/>
      </a:defRPr>
    </a:lvl4pPr>
    <a:lvl5pPr indent="1828800">
      <a:defRPr sz="2400">
        <a:latin typeface="Arial"/>
        <a:ea typeface="Arial"/>
        <a:cs typeface="Arial"/>
        <a:sym typeface="Arial"/>
      </a:defRPr>
    </a:lvl5pPr>
    <a:lvl6pPr indent="2286000">
      <a:defRPr sz="2400">
        <a:latin typeface="Arial"/>
        <a:ea typeface="Arial"/>
        <a:cs typeface="Arial"/>
        <a:sym typeface="Arial"/>
      </a:defRPr>
    </a:lvl6pPr>
    <a:lvl7pPr indent="2743200">
      <a:defRPr sz="2400">
        <a:latin typeface="Arial"/>
        <a:ea typeface="Arial"/>
        <a:cs typeface="Arial"/>
        <a:sym typeface="Arial"/>
      </a:defRPr>
    </a:lvl7pPr>
    <a:lvl8pPr indent="3200400">
      <a:defRPr sz="2400">
        <a:latin typeface="Arial"/>
        <a:ea typeface="Arial"/>
        <a:cs typeface="Arial"/>
        <a:sym typeface="Arial"/>
      </a:defRPr>
    </a:lvl8pPr>
    <a:lvl9pPr indent="3657600">
      <a:defRPr sz="2400">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4EA"/>
          </a:solidFill>
        </a:fill>
      </a:tcStyle>
    </a:wholeTbl>
    <a:band2H>
      <a:tcTxStyle b="def" i="def"/>
      <a:tcStyle>
        <a:tcBdr/>
        <a:fill>
          <a:solidFill>
            <a:srgbClr val="E6EBF5"/>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EF1"/>
          </a:solidFill>
        </a:fill>
      </a:tcStyle>
    </a:wholeTbl>
    <a:band2H>
      <a:tcTxStyle b="def" i="def"/>
      <a:tcStyle>
        <a:tcBdr/>
        <a:fill>
          <a:solidFill>
            <a:srgbClr val="E6F6F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E7CA"/>
          </a:solidFill>
        </a:fill>
      </a:tcStyle>
    </a:wholeTbl>
    <a:band2H>
      <a:tcTxStyle b="def" i="def"/>
      <a:tcStyle>
        <a:tcBdr/>
        <a:fill>
          <a:solidFill>
            <a:srgbClr val="EEF3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F6FC6"/>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F6FC6"/>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lvl="0"/>
          </a:p>
        </p:txBody>
      </p:sp>
      <p:sp>
        <p:nvSpPr>
          <p:cNvPr id="52" name="Shape 5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elfolie">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sz="1800"/>
            </a:pPr>
            <a:r>
              <a:rPr sz="4400"/>
              <a:t>Title Text</a:t>
            </a:r>
          </a:p>
        </p:txBody>
      </p:sp>
      <p:sp>
        <p:nvSpPr>
          <p:cNvPr id="7" name="Shape 7"/>
          <p:cNvSpPr/>
          <p:nvPr>
            <p:ph type="body" idx="1"/>
          </p:nvPr>
        </p:nvSpPr>
        <p:spPr>
          <a:xfrm>
            <a:off x="1371600" y="3886200"/>
            <a:ext cx="6400800" cy="2971800"/>
          </a:xfrm>
          <a:prstGeom prst="rect">
            <a:avLst/>
          </a:prstGeom>
        </p:spPr>
        <p:txBody>
          <a:bodyPr/>
          <a:lstStyle>
            <a:lvl1pPr marL="0" indent="0" algn="ctr">
              <a:buSzTx/>
              <a:buNone/>
            </a:lvl1pPr>
            <a:lvl2pPr marL="0" indent="457200" algn="ctr">
              <a:buSzTx/>
              <a:buNone/>
            </a:lvl2pPr>
            <a:lvl3pPr marL="0" indent="914400" algn="ctr">
              <a:buSzTx/>
              <a:buNone/>
            </a:lvl3pPr>
            <a:lvl4pPr marL="0" indent="1371600" algn="ctr">
              <a:buSzTx/>
              <a:buNone/>
            </a:lvl4pPr>
            <a:lvl5pPr marL="0" indent="1828800" algn="ctr">
              <a:buSzTx/>
              <a:buNone/>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Inhalt mit Überschrift">
    <p:spTree>
      <p:nvGrpSpPr>
        <p:cNvPr id="1" name=""/>
        <p:cNvGrpSpPr/>
        <p:nvPr/>
      </p:nvGrpSpPr>
      <p:grpSpPr>
        <a:xfrm>
          <a:off x="0" y="0"/>
          <a:ext cx="0" cy="0"/>
          <a:chOff x="0" y="0"/>
          <a:chExt cx="0" cy="0"/>
        </a:xfrm>
      </p:grpSpPr>
      <p:sp>
        <p:nvSpPr>
          <p:cNvPr id="36" name="Shape 36"/>
          <p:cNvSpPr/>
          <p:nvPr>
            <p:ph type="title"/>
          </p:nvPr>
        </p:nvSpPr>
        <p:spPr>
          <a:xfrm>
            <a:off x="457200" y="0"/>
            <a:ext cx="3008314" cy="1435100"/>
          </a:xfrm>
          <a:prstGeom prst="rect">
            <a:avLst/>
          </a:prstGeom>
        </p:spPr>
        <p:txBody>
          <a:bodyPr anchor="b"/>
          <a:lstStyle>
            <a:lvl1pPr algn="l">
              <a:defRPr b="1" sz="2000"/>
            </a:lvl1pPr>
          </a:lstStyle>
          <a:p>
            <a:pPr lvl="0">
              <a:defRPr b="0" sz="1800"/>
            </a:pPr>
            <a:r>
              <a:rPr b="1" sz="2000"/>
              <a:t>Title Text</a:t>
            </a:r>
          </a:p>
        </p:txBody>
      </p:sp>
      <p:sp>
        <p:nvSpPr>
          <p:cNvPr id="37" name="Shape 37"/>
          <p:cNvSpPr/>
          <p:nvPr>
            <p:ph type="body" idx="1"/>
          </p:nvPr>
        </p:nvSpPr>
        <p:spPr>
          <a:xfrm>
            <a:off x="3575050" y="273050"/>
            <a:ext cx="5111750" cy="658495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38" name="Shape 3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ild mit Überschrift">
    <p:spTree>
      <p:nvGrpSpPr>
        <p:cNvPr id="1" name=""/>
        <p:cNvGrpSpPr/>
        <p:nvPr/>
      </p:nvGrpSpPr>
      <p:grpSpPr>
        <a:xfrm>
          <a:off x="0" y="0"/>
          <a:ext cx="0" cy="0"/>
          <a:chOff x="0" y="0"/>
          <a:chExt cx="0" cy="0"/>
        </a:xfrm>
      </p:grpSpPr>
      <p:sp>
        <p:nvSpPr>
          <p:cNvPr id="40" name="Shape 40"/>
          <p:cNvSpPr/>
          <p:nvPr>
            <p:ph type="title"/>
          </p:nvPr>
        </p:nvSpPr>
        <p:spPr>
          <a:xfrm>
            <a:off x="1792288" y="4800600"/>
            <a:ext cx="5486401" cy="566738"/>
          </a:xfrm>
          <a:prstGeom prst="rect">
            <a:avLst/>
          </a:prstGeom>
        </p:spPr>
        <p:txBody>
          <a:bodyPr anchor="b"/>
          <a:lstStyle>
            <a:lvl1pPr algn="l">
              <a:defRPr b="1" sz="2000"/>
            </a:lvl1pPr>
          </a:lstStyle>
          <a:p>
            <a:pPr lvl="0">
              <a:defRPr b="0" sz="1800"/>
            </a:pPr>
            <a:r>
              <a:rPr b="1" sz="2000"/>
              <a:t>Title Text</a:t>
            </a:r>
          </a:p>
        </p:txBody>
      </p:sp>
      <p:sp>
        <p:nvSpPr>
          <p:cNvPr id="41" name="Shape 41"/>
          <p:cNvSpPr/>
          <p:nvPr>
            <p:ph type="body"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42" name="Shape 4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el und vertikaler Text">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pPr>
            <a:r>
              <a:rPr sz="4400"/>
              <a:t>Title Text</a:t>
            </a:r>
          </a:p>
        </p:txBody>
      </p:sp>
      <p:sp>
        <p:nvSpPr>
          <p:cNvPr id="45" name="Shape 45"/>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6" name="Shape 4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Vertikaler Titel und Text">
    <p:spTree>
      <p:nvGrpSpPr>
        <p:cNvPr id="1" name=""/>
        <p:cNvGrpSpPr/>
        <p:nvPr/>
      </p:nvGrpSpPr>
      <p:grpSpPr>
        <a:xfrm>
          <a:off x="0" y="0"/>
          <a:ext cx="0" cy="0"/>
          <a:chOff x="0" y="0"/>
          <a:chExt cx="0" cy="0"/>
        </a:xfrm>
      </p:grpSpPr>
      <p:sp>
        <p:nvSpPr>
          <p:cNvPr id="48" name="Shape 48"/>
          <p:cNvSpPr/>
          <p:nvPr>
            <p:ph type="title"/>
          </p:nvPr>
        </p:nvSpPr>
        <p:spPr>
          <a:xfrm>
            <a:off x="6686550" y="438150"/>
            <a:ext cx="2076450" cy="6362700"/>
          </a:xfrm>
          <a:prstGeom prst="rect">
            <a:avLst/>
          </a:prstGeom>
        </p:spPr>
        <p:txBody>
          <a:bodyPr/>
          <a:lstStyle/>
          <a:p>
            <a:pPr lvl="0">
              <a:defRPr sz="1800"/>
            </a:pPr>
            <a:r>
              <a:rPr sz="4400"/>
              <a:t>Title Text</a:t>
            </a:r>
          </a:p>
        </p:txBody>
      </p:sp>
      <p:sp>
        <p:nvSpPr>
          <p:cNvPr id="49" name="Shape 49"/>
          <p:cNvSpPr/>
          <p:nvPr>
            <p:ph type="body" idx="1"/>
          </p:nvPr>
        </p:nvSpPr>
        <p:spPr>
          <a:xfrm>
            <a:off x="457200" y="1295400"/>
            <a:ext cx="6076950" cy="556260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50" name="Shape 5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lvl1pPr>
              <a:defRPr sz="3600"/>
            </a:lvl1pPr>
          </a:lstStyle>
          <a:p>
            <a:pPr lvl="0">
              <a:defRPr sz="1800"/>
            </a:pPr>
            <a:r>
              <a:rPr sz="3600"/>
              <a:t>Title Text</a:t>
            </a:r>
          </a:p>
        </p:txBody>
      </p:sp>
      <p:sp>
        <p:nvSpPr>
          <p:cNvPr id="11" name="Shape 11"/>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0">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Shape 13"/>
          <p:cNvSpPr/>
          <p:nvPr>
            <p:ph type="title"/>
          </p:nvPr>
        </p:nvSpPr>
        <p:spPr>
          <a:prstGeom prst="rect">
            <a:avLst/>
          </a:prstGeom>
        </p:spPr>
        <p:txBody>
          <a:bodyPr/>
          <a:lstStyle>
            <a:lvl1pPr>
              <a:defRPr sz="3600"/>
            </a:lvl1pPr>
          </a:lstStyle>
          <a:p>
            <a:pPr lvl="0">
              <a:defRPr sz="1800"/>
            </a:pPr>
            <a:r>
              <a:rPr sz="3600"/>
              <a:t>Title Text</a:t>
            </a:r>
          </a:p>
        </p:txBody>
      </p:sp>
      <p:sp>
        <p:nvSpPr>
          <p:cNvPr id="14" name="Shape 14"/>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1">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lvl1pPr>
              <a:defRPr sz="3600"/>
            </a:lvl1pPr>
          </a:lstStyle>
          <a:p>
            <a:pPr lvl="0">
              <a:defRPr sz="1800"/>
            </a:pPr>
            <a:r>
              <a:rPr sz="3600"/>
              <a:t>Title Text</a:t>
            </a:r>
          </a:p>
        </p:txBody>
      </p:sp>
      <p:sp>
        <p:nvSpPr>
          <p:cNvPr id="17" name="Shape 17"/>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Abschnittsüberschrift">
    <p:spTree>
      <p:nvGrpSpPr>
        <p:cNvPr id="1" name=""/>
        <p:cNvGrpSpPr/>
        <p:nvPr/>
      </p:nvGrpSpPr>
      <p:grpSpPr>
        <a:xfrm>
          <a:off x="0" y="0"/>
          <a:ext cx="0" cy="0"/>
          <a:chOff x="0" y="0"/>
          <a:chExt cx="0" cy="0"/>
        </a:xfrm>
      </p:grpSpPr>
      <p:sp>
        <p:nvSpPr>
          <p:cNvPr id="19" name="Shape 19"/>
          <p:cNvSpPr/>
          <p:nvPr>
            <p:ph type="title"/>
          </p:nvPr>
        </p:nvSpPr>
        <p:spPr>
          <a:xfrm>
            <a:off x="722312" y="4406900"/>
            <a:ext cx="7772401" cy="1362075"/>
          </a:xfrm>
          <a:prstGeom prst="rect">
            <a:avLst/>
          </a:prstGeom>
        </p:spPr>
        <p:txBody>
          <a:bodyPr anchor="t"/>
          <a:lstStyle>
            <a:lvl1pPr algn="l">
              <a:defRPr b="1" cap="all" sz="4000"/>
            </a:lvl1pPr>
          </a:lstStyle>
          <a:p>
            <a:pPr lvl="0">
              <a:defRPr b="0" cap="none" sz="1800"/>
            </a:pPr>
            <a:r>
              <a:rPr b="1" cap="all" sz="4000"/>
              <a:t>Title Text</a:t>
            </a:r>
          </a:p>
        </p:txBody>
      </p:sp>
      <p:sp>
        <p:nvSpPr>
          <p:cNvPr id="20" name="Shape 20"/>
          <p:cNvSpPr/>
          <p:nvPr>
            <p:ph type="body"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lvl="0">
              <a:defRPr sz="1800"/>
            </a:pPr>
            <a:r>
              <a:rPr sz="2000"/>
              <a:t>Body Level One</a:t>
            </a:r>
            <a:endParaRPr sz="2000"/>
          </a:p>
          <a:p>
            <a:pPr lvl="1">
              <a:defRPr sz="1800"/>
            </a:pPr>
            <a:r>
              <a:rPr sz="2000"/>
              <a:t>Body Level Two</a:t>
            </a:r>
            <a:endParaRPr sz="2000"/>
          </a:p>
          <a:p>
            <a:pPr lvl="2">
              <a:defRPr sz="1800"/>
            </a:pPr>
            <a:r>
              <a:rPr sz="2000"/>
              <a:t>Body Level Three</a:t>
            </a:r>
            <a:endParaRPr sz="2000"/>
          </a:p>
          <a:p>
            <a:pPr lvl="3">
              <a:defRPr sz="1800"/>
            </a:pPr>
            <a:r>
              <a:rPr sz="2000"/>
              <a:t>Body Level Four</a:t>
            </a:r>
            <a:endParaRPr sz="2000"/>
          </a:p>
          <a:p>
            <a:pPr lvl="4">
              <a:defRPr sz="1800"/>
            </a:pPr>
            <a:r>
              <a:rPr sz="2000"/>
              <a:t>Body Level Five</a:t>
            </a:r>
          </a:p>
        </p:txBody>
      </p:sp>
      <p:sp>
        <p:nvSpPr>
          <p:cNvPr id="21" name="Shape 2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Zwei Inhalte">
    <p:spTree>
      <p:nvGrpSpPr>
        <p:cNvPr id="1" name=""/>
        <p:cNvGrpSpPr/>
        <p:nvPr/>
      </p:nvGrpSpPr>
      <p:grpSpPr>
        <a:xfrm>
          <a:off x="0" y="0"/>
          <a:ext cx="0" cy="0"/>
          <a:chOff x="0" y="0"/>
          <a:chExt cx="0" cy="0"/>
        </a:xfrm>
      </p:grpSpPr>
      <p:sp>
        <p:nvSpPr>
          <p:cNvPr id="23" name="Shape 23"/>
          <p:cNvSpPr/>
          <p:nvPr>
            <p:ph type="title"/>
          </p:nvPr>
        </p:nvSpPr>
        <p:spPr>
          <a:prstGeom prst="rect">
            <a:avLst/>
          </a:prstGeom>
        </p:spPr>
        <p:txBody>
          <a:bodyPr/>
          <a:lstStyle/>
          <a:p>
            <a:pPr lvl="0">
              <a:defRPr sz="1800"/>
            </a:pPr>
            <a:r>
              <a:rPr sz="4400"/>
              <a:t>Title Text</a:t>
            </a:r>
          </a:p>
        </p:txBody>
      </p:sp>
      <p:sp>
        <p:nvSpPr>
          <p:cNvPr id="24" name="Shape 24"/>
          <p:cNvSpPr/>
          <p:nvPr>
            <p:ph type="body" idx="1"/>
          </p:nvPr>
        </p:nvSpPr>
        <p:spPr>
          <a:xfrm>
            <a:off x="457200" y="2514600"/>
            <a:ext cx="4076700" cy="43434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Vergleich">
    <p:spTree>
      <p:nvGrpSpPr>
        <p:cNvPr id="1" name=""/>
        <p:cNvGrpSpPr/>
        <p:nvPr/>
      </p:nvGrpSpPr>
      <p:grpSpPr>
        <a:xfrm>
          <a:off x="0" y="0"/>
          <a:ext cx="0" cy="0"/>
          <a:chOff x="0" y="0"/>
          <a:chExt cx="0" cy="0"/>
        </a:xfrm>
      </p:grpSpPr>
      <p:sp>
        <p:nvSpPr>
          <p:cNvPr id="27" name="Shape 27"/>
          <p:cNvSpPr/>
          <p:nvPr>
            <p:ph type="title"/>
          </p:nvPr>
        </p:nvSpPr>
        <p:spPr>
          <a:xfrm>
            <a:off x="457200" y="256810"/>
            <a:ext cx="8229600" cy="1178656"/>
          </a:xfrm>
          <a:prstGeom prst="rect">
            <a:avLst/>
          </a:prstGeom>
        </p:spPr>
        <p:txBody>
          <a:bodyPr/>
          <a:lstStyle/>
          <a:p>
            <a:pPr lvl="0">
              <a:defRPr sz="1800"/>
            </a:pPr>
            <a:r>
              <a:rPr sz="4400"/>
              <a:t>Title Text</a:t>
            </a:r>
          </a:p>
        </p:txBody>
      </p:sp>
      <p:sp>
        <p:nvSpPr>
          <p:cNvPr id="28" name="Shape 28"/>
          <p:cNvSpPr/>
          <p:nvPr>
            <p:ph type="body" idx="1"/>
          </p:nvPr>
        </p:nvSpPr>
        <p:spPr>
          <a:xfrm>
            <a:off x="457200" y="1435465"/>
            <a:ext cx="4040188" cy="739411"/>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lvl="0">
              <a:defRPr b="0" sz="1800"/>
            </a:pPr>
            <a:r>
              <a:rPr b="1" sz="2400"/>
              <a:t>Body Level One</a:t>
            </a:r>
            <a:endParaRPr b="1" sz="2400"/>
          </a:p>
          <a:p>
            <a:pPr lvl="1">
              <a:defRPr b="0" sz="1800"/>
            </a:pPr>
            <a:r>
              <a:rPr b="1" sz="2400"/>
              <a:t>Body Level Two</a:t>
            </a:r>
            <a:endParaRPr b="1" sz="2400"/>
          </a:p>
          <a:p>
            <a:pPr lvl="2">
              <a:defRPr b="0" sz="1800"/>
            </a:pPr>
            <a:r>
              <a:rPr b="1" sz="2400"/>
              <a:t>Body Level Three</a:t>
            </a:r>
            <a:endParaRPr b="1" sz="2400"/>
          </a:p>
          <a:p>
            <a:pPr lvl="3">
              <a:defRPr b="0" sz="1800"/>
            </a:pPr>
            <a:r>
              <a:rPr b="1" sz="2400"/>
              <a:t>Body Level Four</a:t>
            </a:r>
            <a:endParaRPr b="1" sz="2400"/>
          </a:p>
          <a:p>
            <a:pPr lvl="4">
              <a:defRPr b="0" sz="1800"/>
            </a:pPr>
            <a:r>
              <a:rPr b="1" sz="2400"/>
              <a:t>Body Level Five</a:t>
            </a:r>
          </a:p>
        </p:txBody>
      </p:sp>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Nur Titel">
    <p:spTree>
      <p:nvGrpSpPr>
        <p:cNvPr id="1" name=""/>
        <p:cNvGrpSpPr/>
        <p:nvPr/>
      </p:nvGrpSpPr>
      <p:grpSpPr>
        <a:xfrm>
          <a:off x="0" y="0"/>
          <a:ext cx="0" cy="0"/>
          <a:chOff x="0" y="0"/>
          <a:chExt cx="0" cy="0"/>
        </a:xfrm>
      </p:grpSpPr>
      <p:sp>
        <p:nvSpPr>
          <p:cNvPr id="31" name="Shape 31"/>
          <p:cNvSpPr/>
          <p:nvPr>
            <p:ph type="title"/>
          </p:nvPr>
        </p:nvSpPr>
        <p:spPr>
          <a:xfrm>
            <a:off x="457200" y="1295400"/>
            <a:ext cx="8305800" cy="1143000"/>
          </a:xfrm>
          <a:prstGeom prst="rect">
            <a:avLst/>
          </a:prstGeom>
        </p:spPr>
        <p:txBody>
          <a:bodyPr/>
          <a:lstStyle/>
          <a:p>
            <a:pPr lvl="0">
              <a:defRPr sz="1800"/>
            </a:pPr>
            <a:r>
              <a:rPr sz="4400"/>
              <a:t>Title Text</a:t>
            </a:r>
          </a:p>
        </p:txBody>
      </p:sp>
      <p:sp>
        <p:nvSpPr>
          <p:cNvPr id="32" name="Shape 3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457200" y="1219200"/>
            <a:ext cx="8305800" cy="12954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lvl="0">
              <a:defRPr sz="1800"/>
            </a:pPr>
            <a:r>
              <a:rPr sz="4400"/>
              <a:t>Title Text</a:t>
            </a:r>
          </a:p>
        </p:txBody>
      </p:sp>
      <p:sp>
        <p:nvSpPr>
          <p:cNvPr id="3" name="Shape 3"/>
          <p:cNvSpPr/>
          <p:nvPr>
            <p:ph type="body" idx="1"/>
          </p:nvPr>
        </p:nvSpPr>
        <p:spPr>
          <a:xfrm>
            <a:off x="457200" y="2514600"/>
            <a:ext cx="8305800" cy="43434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 name="Shape 4"/>
          <p:cNvSpPr/>
          <p:nvPr>
            <p:ph type="sldNum" sz="quarter" idx="2"/>
          </p:nvPr>
        </p:nvSpPr>
        <p:spPr>
          <a:xfrm>
            <a:off x="6858000" y="6248400"/>
            <a:ext cx="1905000" cy="264255"/>
          </a:xfrm>
          <a:prstGeom prst="rect">
            <a:avLst/>
          </a:prstGeom>
          <a:ln w="12700">
            <a:miter lim="400000"/>
          </a:ln>
        </p:spPr>
        <p:txBody>
          <a:bodyPr lIns="45719" rIns="45719">
            <a:spAutoFit/>
          </a:bodyPr>
          <a:lstStyle>
            <a:lvl1pPr algn="r">
              <a:defRPr sz="12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advClick="1"/>
  <p:txStyles>
    <p:titleStyle>
      <a:lvl1pPr algn="ctr">
        <a:defRPr sz="4400">
          <a:latin typeface="Arial"/>
          <a:ea typeface="Arial"/>
          <a:cs typeface="Arial"/>
          <a:sym typeface="Arial"/>
        </a:defRPr>
      </a:lvl1pPr>
      <a:lvl2pPr algn="ctr">
        <a:defRPr sz="4400">
          <a:latin typeface="Arial"/>
          <a:ea typeface="Arial"/>
          <a:cs typeface="Arial"/>
          <a:sym typeface="Arial"/>
        </a:defRPr>
      </a:lvl2pPr>
      <a:lvl3pPr algn="ctr">
        <a:defRPr sz="4400">
          <a:latin typeface="Arial"/>
          <a:ea typeface="Arial"/>
          <a:cs typeface="Arial"/>
          <a:sym typeface="Arial"/>
        </a:defRPr>
      </a:lvl3pPr>
      <a:lvl4pPr algn="ctr">
        <a:defRPr sz="4400">
          <a:latin typeface="Arial"/>
          <a:ea typeface="Arial"/>
          <a:cs typeface="Arial"/>
          <a:sym typeface="Arial"/>
        </a:defRPr>
      </a:lvl4pPr>
      <a:lvl5pPr algn="ctr">
        <a:defRPr sz="4400">
          <a:latin typeface="Arial"/>
          <a:ea typeface="Arial"/>
          <a:cs typeface="Arial"/>
          <a:sym typeface="Arial"/>
        </a:defRPr>
      </a:lvl5pPr>
      <a:lvl6pPr indent="457200" algn="ctr">
        <a:defRPr sz="4400">
          <a:latin typeface="Arial"/>
          <a:ea typeface="Arial"/>
          <a:cs typeface="Arial"/>
          <a:sym typeface="Arial"/>
        </a:defRPr>
      </a:lvl6pPr>
      <a:lvl7pPr indent="914400" algn="ctr">
        <a:defRPr sz="4400">
          <a:latin typeface="Arial"/>
          <a:ea typeface="Arial"/>
          <a:cs typeface="Arial"/>
          <a:sym typeface="Arial"/>
        </a:defRPr>
      </a:lvl7pPr>
      <a:lvl8pPr indent="1371600" algn="ctr">
        <a:defRPr sz="4400">
          <a:latin typeface="Arial"/>
          <a:ea typeface="Arial"/>
          <a:cs typeface="Arial"/>
          <a:sym typeface="Arial"/>
        </a:defRPr>
      </a:lvl8pPr>
      <a:lvl9pPr indent="1828800" algn="ctr">
        <a:defRPr sz="4400">
          <a:latin typeface="Arial"/>
          <a:ea typeface="Arial"/>
          <a:cs typeface="Arial"/>
          <a:sym typeface="Arial"/>
        </a:defRPr>
      </a:lvl9pPr>
    </p:titleStyle>
    <p:bodyStyle>
      <a:lvl1pPr marL="342900" indent="-342900">
        <a:spcBef>
          <a:spcPts val="700"/>
        </a:spcBef>
        <a:buSzPct val="100000"/>
        <a:buChar char="•"/>
        <a:defRPr sz="3200">
          <a:latin typeface="Arial"/>
          <a:ea typeface="Arial"/>
          <a:cs typeface="Arial"/>
          <a:sym typeface="Arial"/>
        </a:defRPr>
      </a:lvl1pPr>
      <a:lvl2pPr marL="783771" indent="-326571">
        <a:spcBef>
          <a:spcPts val="700"/>
        </a:spcBef>
        <a:buSzPct val="100000"/>
        <a:buChar char="–"/>
        <a:defRPr sz="3200">
          <a:latin typeface="Arial"/>
          <a:ea typeface="Arial"/>
          <a:cs typeface="Arial"/>
          <a:sym typeface="Arial"/>
        </a:defRPr>
      </a:lvl2pPr>
      <a:lvl3pPr marL="1219200" indent="-304800">
        <a:spcBef>
          <a:spcPts val="700"/>
        </a:spcBef>
        <a:buSzPct val="100000"/>
        <a:buChar char="•"/>
        <a:defRPr sz="3200">
          <a:latin typeface="Arial"/>
          <a:ea typeface="Arial"/>
          <a:cs typeface="Arial"/>
          <a:sym typeface="Arial"/>
        </a:defRPr>
      </a:lvl3pPr>
      <a:lvl4pPr marL="1737360" indent="-365760">
        <a:spcBef>
          <a:spcPts val="700"/>
        </a:spcBef>
        <a:buSzPct val="100000"/>
        <a:buChar char="–"/>
        <a:defRPr sz="3200">
          <a:latin typeface="Arial"/>
          <a:ea typeface="Arial"/>
          <a:cs typeface="Arial"/>
          <a:sym typeface="Arial"/>
        </a:defRPr>
      </a:lvl4pPr>
      <a:lvl5pPr marL="2194560" indent="-365760">
        <a:spcBef>
          <a:spcPts val="700"/>
        </a:spcBef>
        <a:buSzPct val="100000"/>
        <a:buChar char="»"/>
        <a:defRPr sz="3200">
          <a:latin typeface="Arial"/>
          <a:ea typeface="Arial"/>
          <a:cs typeface="Arial"/>
          <a:sym typeface="Arial"/>
        </a:defRPr>
      </a:lvl5pPr>
      <a:lvl6pPr marL="2651760" indent="-365760">
        <a:spcBef>
          <a:spcPts val="700"/>
        </a:spcBef>
        <a:buSzPct val="100000"/>
        <a:buChar char="»"/>
        <a:defRPr sz="3200">
          <a:latin typeface="Arial"/>
          <a:ea typeface="Arial"/>
          <a:cs typeface="Arial"/>
          <a:sym typeface="Arial"/>
        </a:defRPr>
      </a:lvl6pPr>
      <a:lvl7pPr marL="3108960" indent="-365760">
        <a:spcBef>
          <a:spcPts val="700"/>
        </a:spcBef>
        <a:buSzPct val="100000"/>
        <a:buChar char="»"/>
        <a:defRPr sz="3200">
          <a:latin typeface="Arial"/>
          <a:ea typeface="Arial"/>
          <a:cs typeface="Arial"/>
          <a:sym typeface="Arial"/>
        </a:defRPr>
      </a:lvl7pPr>
      <a:lvl8pPr marL="3566159" indent="-365759">
        <a:spcBef>
          <a:spcPts val="700"/>
        </a:spcBef>
        <a:buSzPct val="100000"/>
        <a:buChar char="»"/>
        <a:defRPr sz="3200">
          <a:latin typeface="Arial"/>
          <a:ea typeface="Arial"/>
          <a:cs typeface="Arial"/>
          <a:sym typeface="Arial"/>
        </a:defRPr>
      </a:lvl8pPr>
      <a:lvl9pPr marL="4023359" indent="-365759">
        <a:spcBef>
          <a:spcPts val="700"/>
        </a:spcBef>
        <a:buSzPct val="100000"/>
        <a:buChar char="»"/>
        <a:defRPr sz="32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hyperlink" Target="https://www.spec.org/power_ssj2008/results/res2015q2/power_ssj2008-20150317-00691.html"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hs-fulda.de/?id=215&amp;L=1"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xfrm>
            <a:off x="722312" y="4406900"/>
            <a:ext cx="7772401" cy="1500188"/>
          </a:xfrm>
          <a:prstGeom prst="rect">
            <a:avLst/>
          </a:prstGeom>
        </p:spPr>
        <p:txBody>
          <a:bodyPr/>
          <a:lstStyle/>
          <a:p>
            <a:pPr lvl="0">
              <a:spcBef>
                <a:spcPts val="400"/>
              </a:spcBef>
              <a:defRPr b="0" cap="none" sz="1800"/>
            </a:pP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Prof. Dr. Sebastian Rieger</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 Christian Pape</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Dipl.-Inf.(HS) Ronny Trommer</a:t>
            </a:r>
          </a:p>
        </p:txBody>
      </p:sp>
      <p:sp>
        <p:nvSpPr>
          <p:cNvPr id="55" name="Shape 55"/>
          <p:cNvSpPr/>
          <p:nvPr>
            <p:ph type="body" idx="1"/>
          </p:nvPr>
        </p:nvSpPr>
        <p:spPr>
          <a:xfrm>
            <a:off x="722312" y="2451100"/>
            <a:ext cx="7772401" cy="1955801"/>
          </a:xfrm>
          <a:prstGeom prst="rect">
            <a:avLst/>
          </a:prstGeom>
        </p:spPr>
        <p:txBody>
          <a:bodyPr lIns="0" tIns="0" rIns="0" bIns="0" anchor="ctr"/>
          <a:lstStyle/>
          <a:p>
            <a:pPr lvl="0">
              <a:defRPr sz="1800"/>
            </a:pPr>
            <a:r>
              <a:rPr b="1" sz="2500">
                <a:latin typeface="+mj-lt"/>
                <a:ea typeface="+mj-ea"/>
                <a:cs typeface="+mj-cs"/>
                <a:sym typeface="Helvetica Neue"/>
              </a:rPr>
              <a:t>Energieverbrauch von Live-Migrationen in </a:t>
            </a:r>
            <a:endParaRPr b="1" sz="2500">
              <a:latin typeface="+mj-lt"/>
              <a:ea typeface="+mj-ea"/>
              <a:cs typeface="+mj-cs"/>
              <a:sym typeface="Helvetica Neue"/>
            </a:endParaRPr>
          </a:p>
          <a:p>
            <a:pPr lvl="0">
              <a:defRPr sz="1800"/>
            </a:pPr>
            <a:r>
              <a:rPr b="1" sz="2500">
                <a:latin typeface="+mj-lt"/>
                <a:ea typeface="+mj-ea"/>
                <a:cs typeface="+mj-cs"/>
                <a:sym typeface="Helvetica Neue"/>
              </a:rPr>
              <a:t>OpenStack-basierten Private-Cloud-Umgebungen</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7" name="Screen Shot 2015-06-07 at 11.57.26 PM.png"/>
          <p:cNvPicPr/>
          <p:nvPr/>
        </p:nvPicPr>
        <p:blipFill>
          <a:blip r:embed="rId2">
            <a:extLst/>
          </a:blip>
          <a:stretch>
            <a:fillRect/>
          </a:stretch>
        </p:blipFill>
        <p:spPr>
          <a:xfrm>
            <a:off x="80581" y="1857816"/>
            <a:ext cx="8982838" cy="3142369"/>
          </a:xfrm>
          <a:prstGeom prst="rect">
            <a:avLst/>
          </a:prstGeom>
          <a:ln w="12700">
            <a:miter lim="400000"/>
          </a:ln>
        </p:spPr>
      </p:pic>
      <p:sp>
        <p:nvSpPr>
          <p:cNvPr id="88" name="Shape 88"/>
          <p:cNvSpPr/>
          <p:nvPr/>
        </p:nvSpPr>
        <p:spPr>
          <a:xfrm>
            <a:off x="89862" y="5026565"/>
            <a:ext cx="8611789" cy="276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1300"/>
              <a:t>SPECpower_ssj2008: </a:t>
            </a:r>
            <a:r>
              <a:rPr sz="1300">
                <a:hlinkClick r:id="rId3" invalidUrl="" action="" tgtFrame="" tooltip="" history="1" highlightClick="0" endSnd="0"/>
              </a:rPr>
              <a:t>https://www.spec.org/power_ssj2008/results/res2015q2/power_ssj2008-20150317-00691.html</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91" name="Screen Shot 2015-06-07 at 11.57.26 PM.png"/>
          <p:cNvPicPr/>
          <p:nvPr/>
        </p:nvPicPr>
        <p:blipFill>
          <a:blip r:embed="rId2">
            <a:extLst/>
          </a:blip>
          <a:stretch>
            <a:fillRect/>
          </a:stretch>
        </p:blipFill>
        <p:spPr>
          <a:xfrm>
            <a:off x="80581" y="2429979"/>
            <a:ext cx="8982838" cy="3142369"/>
          </a:xfrm>
          <a:prstGeom prst="rect">
            <a:avLst/>
          </a:prstGeom>
          <a:ln w="12700">
            <a:miter lim="400000"/>
          </a:ln>
        </p:spPr>
      </p:pic>
      <p:pic>
        <p:nvPicPr>
          <p:cNvPr id="92" name="Screen Shot 2015-06-07 at 11.58.26 PM.png"/>
          <p:cNvPicPr/>
          <p:nvPr/>
        </p:nvPicPr>
        <p:blipFill>
          <a:blip r:embed="rId3">
            <a:extLst/>
          </a:blip>
          <a:stretch>
            <a:fillRect/>
          </a:stretch>
        </p:blipFill>
        <p:spPr>
          <a:xfrm>
            <a:off x="-1928932" y="2205844"/>
            <a:ext cx="11029439" cy="4056501"/>
          </a:xfrm>
          <a:prstGeom prst="rect">
            <a:avLst/>
          </a:prstGeom>
          <a:ln w="12700">
            <a:miter lim="400000"/>
          </a:ln>
        </p:spPr>
      </p:pic>
      <p:pic>
        <p:nvPicPr>
          <p:cNvPr id="93" name=""/>
          <p:cNvPicPr/>
          <p:nvPr/>
        </p:nvPicPr>
        <p:blipFill>
          <a:blip r:embed="rId4">
            <a:extLst/>
          </a:blip>
          <a:stretch>
            <a:fillRect/>
          </a:stretch>
        </p:blipFill>
        <p:spPr>
          <a:xfrm>
            <a:off x="399603" y="3308101"/>
            <a:ext cx="8735319" cy="437804"/>
          </a:xfrm>
          <a:prstGeom prst="rect">
            <a:avLst/>
          </a:prstGeom>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97" name="cpu_hsfd-compute-1.png"/>
          <p:cNvPicPr/>
          <p:nvPr/>
        </p:nvPicPr>
        <p:blipFill>
          <a:blip r:embed="rId2">
            <a:extLst/>
          </a:blip>
          <a:stretch>
            <a:fillRect/>
          </a:stretch>
        </p:blipFill>
        <p:spPr>
          <a:xfrm>
            <a:off x="762000" y="1749773"/>
            <a:ext cx="7620000" cy="4262067"/>
          </a:xfrm>
          <a:prstGeom prst="rect">
            <a:avLst/>
          </a:prstGeom>
          <a:ln w="12700">
            <a:miter lim="400000"/>
          </a:ln>
        </p:spPr>
      </p:pic>
      <p:sp>
        <p:nvSpPr>
          <p:cNvPr id="98" name="Shape 98"/>
          <p:cNvSpPr/>
          <p:nvPr/>
        </p:nvSpPr>
        <p:spPr>
          <a:xfrm>
            <a:off x="3059132" y="5305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99" name="Shape 99"/>
          <p:cNvSpPr/>
          <p:nvPr/>
        </p:nvSpPr>
        <p:spPr>
          <a:xfrm>
            <a:off x="6374031" y="5305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2" name="cpu_hsfd-compute-2.png"/>
          <p:cNvPicPr/>
          <p:nvPr/>
        </p:nvPicPr>
        <p:blipFill>
          <a:blip r:embed="rId2">
            <a:extLst/>
          </a:blip>
          <a:stretch>
            <a:fillRect/>
          </a:stretch>
        </p:blipFill>
        <p:spPr>
          <a:xfrm>
            <a:off x="762000" y="1778000"/>
            <a:ext cx="7620000" cy="4343921"/>
          </a:xfrm>
          <a:prstGeom prst="rect">
            <a:avLst/>
          </a:prstGeom>
          <a:ln w="12700">
            <a:miter lim="400000"/>
          </a:ln>
        </p:spPr>
      </p:pic>
      <p:sp>
        <p:nvSpPr>
          <p:cNvPr id="103" name="Shape 103"/>
          <p:cNvSpPr/>
          <p:nvPr/>
        </p:nvSpPr>
        <p:spPr>
          <a:xfrm>
            <a:off x="38846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04" name="Shape 104"/>
          <p:cNvSpPr/>
          <p:nvPr/>
        </p:nvSpPr>
        <p:spPr>
          <a:xfrm>
            <a:off x="7720231" y="5432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05" name="Shape 105"/>
          <p:cNvSpPr/>
          <p:nvPr/>
        </p:nvSpPr>
        <p:spPr>
          <a:xfrm>
            <a:off x="61325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8" name="pwr_hsfd-compute-2.png"/>
          <p:cNvPicPr/>
          <p:nvPr/>
        </p:nvPicPr>
        <p:blipFill>
          <a:blip r:embed="rId2">
            <a:extLst/>
          </a:blip>
          <a:stretch>
            <a:fillRect/>
          </a:stretch>
        </p:blipFill>
        <p:spPr>
          <a:xfrm>
            <a:off x="647700" y="1270000"/>
            <a:ext cx="7620000" cy="5491758"/>
          </a:xfrm>
          <a:prstGeom prst="rect">
            <a:avLst/>
          </a:prstGeom>
          <a:ln w="12700">
            <a:miter lim="400000"/>
          </a:ln>
        </p:spPr>
      </p:pic>
      <p:sp>
        <p:nvSpPr>
          <p:cNvPr id="109" name="Shape 109"/>
          <p:cNvSpPr/>
          <p:nvPr/>
        </p:nvSpPr>
        <p:spPr>
          <a:xfrm>
            <a:off x="2322730"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0" name="Shape 110"/>
          <p:cNvSpPr/>
          <p:nvPr/>
        </p:nvSpPr>
        <p:spPr>
          <a:xfrm>
            <a:off x="4341832" y="47471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11" name="Shape 111"/>
          <p:cNvSpPr/>
          <p:nvPr/>
        </p:nvSpPr>
        <p:spPr>
          <a:xfrm>
            <a:off x="6704032" y="4747165"/>
            <a:ext cx="443172"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
        <p:nvSpPr>
          <p:cNvPr id="112" name="Shape 112"/>
          <p:cNvSpPr/>
          <p:nvPr/>
        </p:nvSpPr>
        <p:spPr>
          <a:xfrm>
            <a:off x="7758331"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3" name="Shape 113"/>
          <p:cNvSpPr/>
          <p:nvPr/>
        </p:nvSpPr>
        <p:spPr>
          <a:xfrm>
            <a:off x="1878032" y="35279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~155 W</a:t>
            </a:r>
          </a:p>
        </p:txBody>
      </p:sp>
      <p:sp>
        <p:nvSpPr>
          <p:cNvPr id="114" name="Shape 114"/>
          <p:cNvSpPr/>
          <p:nvPr/>
        </p:nvSpPr>
        <p:spPr>
          <a:xfrm>
            <a:off x="3990473" y="23849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~295 W</a:t>
            </a:r>
          </a:p>
        </p:txBody>
      </p:sp>
      <p:sp>
        <p:nvSpPr>
          <p:cNvPr id="115" name="Shape 115"/>
          <p:cNvSpPr/>
          <p:nvPr/>
        </p:nvSpPr>
        <p:spPr>
          <a:xfrm>
            <a:off x="6344091" y="20166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~345 W</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18" name="pwr_total.png"/>
          <p:cNvPicPr/>
          <p:nvPr/>
        </p:nvPicPr>
        <p:blipFill>
          <a:blip r:embed="rId2">
            <a:extLst/>
          </a:blip>
          <a:stretch>
            <a:fillRect/>
          </a:stretch>
        </p:blipFill>
        <p:spPr>
          <a:xfrm>
            <a:off x="193212" y="1562100"/>
            <a:ext cx="8757576" cy="4898341"/>
          </a:xfrm>
          <a:prstGeom prst="rect">
            <a:avLst/>
          </a:prstGeom>
          <a:ln w="12700">
            <a:miter lim="400000"/>
          </a:ln>
        </p:spPr>
      </p:pic>
      <p:sp>
        <p:nvSpPr>
          <p:cNvPr id="119" name="Shape 119"/>
          <p:cNvSpPr/>
          <p:nvPr/>
        </p:nvSpPr>
        <p:spPr>
          <a:xfrm>
            <a:off x="1141630" y="4937665"/>
            <a:ext cx="27365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20" name="Shape 120"/>
          <p:cNvSpPr/>
          <p:nvPr/>
        </p:nvSpPr>
        <p:spPr>
          <a:xfrm>
            <a:off x="2043330" y="4937665"/>
            <a:ext cx="86673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10</a:t>
            </a:r>
          </a:p>
        </p:txBody>
      </p:sp>
      <p:sp>
        <p:nvSpPr>
          <p:cNvPr id="121" name="Shape 121"/>
          <p:cNvSpPr/>
          <p:nvPr/>
        </p:nvSpPr>
        <p:spPr>
          <a:xfrm>
            <a:off x="4100532" y="4937665"/>
            <a:ext cx="103625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 / 10</a:t>
            </a:r>
          </a:p>
        </p:txBody>
      </p:sp>
      <p:sp>
        <p:nvSpPr>
          <p:cNvPr id="122" name="Shape 122"/>
          <p:cNvSpPr/>
          <p:nvPr/>
        </p:nvSpPr>
        <p:spPr>
          <a:xfrm>
            <a:off x="6996132" y="4937665"/>
            <a:ext cx="86673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20</a:t>
            </a:r>
          </a:p>
        </p:txBody>
      </p:sp>
      <p:sp>
        <p:nvSpPr>
          <p:cNvPr id="123" name="Shape 123"/>
          <p:cNvSpPr/>
          <p:nvPr/>
        </p:nvSpPr>
        <p:spPr>
          <a:xfrm>
            <a:off x="8482231" y="49376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24" name="Shape 124"/>
          <p:cNvSpPr/>
          <p:nvPr/>
        </p:nvSpPr>
        <p:spPr>
          <a:xfrm>
            <a:off x="6847974" y="26643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~500 W</a:t>
            </a:r>
          </a:p>
        </p:txBody>
      </p:sp>
      <p:sp>
        <p:nvSpPr>
          <p:cNvPr id="125" name="Shape 125"/>
          <p:cNvSpPr/>
          <p:nvPr/>
        </p:nvSpPr>
        <p:spPr>
          <a:xfrm>
            <a:off x="4037131" y="22325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~590 W</a:t>
            </a:r>
          </a:p>
        </p:txBody>
      </p:sp>
      <p:sp>
        <p:nvSpPr>
          <p:cNvPr id="126" name="Shape 126"/>
          <p:cNvSpPr/>
          <p:nvPr/>
        </p:nvSpPr>
        <p:spPr>
          <a:xfrm>
            <a:off x="1895172" y="2860171"/>
            <a:ext cx="1163053" cy="4370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~450 W</a:t>
            </a:r>
          </a:p>
        </p:txBody>
      </p:sp>
      <p:sp>
        <p:nvSpPr>
          <p:cNvPr id="127" name="Shape 127"/>
          <p:cNvSpPr/>
          <p:nvPr/>
        </p:nvSpPr>
        <p:spPr>
          <a:xfrm>
            <a:off x="7635572" y="35533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~310 W</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body" idx="1"/>
          </p:nvPr>
        </p:nvSpPr>
        <p:spPr>
          <a:xfrm>
            <a:off x="457200" y="1587500"/>
            <a:ext cx="8305800" cy="4889500"/>
          </a:xfrm>
          <a:prstGeom prst="rect">
            <a:avLst/>
          </a:prstGeom>
        </p:spPr>
        <p:txBody>
          <a:bodyPr lIns="0" tIns="0" rIns="0" bIns="0"/>
          <a:lstStyle/>
          <a:p>
            <a:pPr lvl="0" marL="342899" indent="-342899">
              <a:lnSpc>
                <a:spcPct val="120000"/>
              </a:lnSpc>
              <a:defRPr sz="1800"/>
            </a:pPr>
            <a:r>
              <a:rPr sz="2800">
                <a:latin typeface="+mj-lt"/>
                <a:ea typeface="+mj-ea"/>
                <a:cs typeface="+mj-cs"/>
                <a:sym typeface="Helvetica Neue"/>
              </a:rPr>
              <a:t>Server: Leistungsaufnahme lastabhängig</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Netzwerk: Leistungsaufnahme nicht lastabhängig</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Storage: Leistungsaufnahme nicht lastabhängig</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Während der Migration keine erhöhte CPU Last / Load, keine höhere Leistungsaufnahme bei Netz- und Storage-Komponenten</a:t>
            </a:r>
          </a:p>
        </p:txBody>
      </p:sp>
      <p:sp>
        <p:nvSpPr>
          <p:cNvPr id="130" name="Shape 130"/>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Fazit</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Ausblick</a:t>
            </a:r>
          </a:p>
        </p:txBody>
      </p:sp>
      <p:sp>
        <p:nvSpPr>
          <p:cNvPr id="133" name="Shape 133"/>
          <p:cNvSpPr/>
          <p:nvPr>
            <p:ph type="body" idx="1"/>
          </p:nvPr>
        </p:nvSpPr>
        <p:spPr>
          <a:xfrm>
            <a:off x="457200" y="1587500"/>
            <a:ext cx="8305800" cy="4889500"/>
          </a:xfrm>
          <a:prstGeom prst="rect">
            <a:avLst/>
          </a:prstGeom>
        </p:spPr>
        <p:txBody>
          <a:bodyPr lIns="0" tIns="0" rIns="0" bIns="0"/>
          <a:lstStyle/>
          <a:p>
            <a:pPr lvl="0" marL="342899" indent="-342899">
              <a:lnSpc>
                <a:spcPct val="120000"/>
              </a:lnSpc>
              <a:defRPr sz="1800"/>
            </a:pPr>
            <a:r>
              <a:rPr sz="2800">
                <a:latin typeface="+mj-lt"/>
                <a:ea typeface="+mj-ea"/>
                <a:cs typeface="+mj-cs"/>
                <a:sym typeface="Helvetica Neue"/>
              </a:rPr>
              <a:t>Ersetzen der Last-Simulation von stress mit echtem Service</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Erweiterung der Tests im Hinblick auf der Dienstgüte</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Anzahl Anfragen pro Sekunde</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Antwortzeit eines Dienstes</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Gegenüberstellung VM / LXC</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body" idx="1"/>
          </p:nvPr>
        </p:nvSpPr>
        <p:spPr>
          <a:xfrm>
            <a:off x="457200" y="1587500"/>
            <a:ext cx="8305800" cy="4894561"/>
          </a:xfrm>
          <a:prstGeom prst="rect">
            <a:avLst/>
          </a:prstGeom>
        </p:spPr>
        <p:txBody>
          <a:bodyPr/>
          <a:lstStyle/>
          <a:p>
            <a:pPr lvl="0" marL="0" indent="0">
              <a:buSzTx/>
              <a:buNone/>
              <a:defRPr sz="1800"/>
            </a:pPr>
            <a:r>
              <a:rPr sz="3200">
                <a:latin typeface="+mj-lt"/>
                <a:ea typeface="+mj-ea"/>
                <a:cs typeface="+mj-cs"/>
                <a:sym typeface="Helvetica Neue"/>
              </a:rPr>
              <a:t>Forschungsprojekt: </a:t>
            </a:r>
            <a:r>
              <a:rPr sz="3200">
                <a:solidFill>
                  <a:srgbClr val="67B43F"/>
                </a:solidFill>
                <a:latin typeface="+mj-lt"/>
                <a:ea typeface="+mj-ea"/>
                <a:cs typeface="+mj-cs"/>
                <a:sym typeface="Helvetica Neue"/>
                <a:hlinkClick r:id="rId2" invalidUrl="" action="" tgtFrame="" tooltip="" history="1" highlightClick="0" endSnd="0"/>
              </a:rPr>
              <a:t>eneRZet</a:t>
            </a:r>
            <a:r>
              <a:rPr sz="3200">
                <a:latin typeface="+mj-lt"/>
                <a:ea typeface="+mj-ea"/>
                <a:cs typeface="+mj-cs"/>
                <a:sym typeface="Helvetica Neue"/>
              </a:rPr>
              <a:t> - Improving energy efficiency in data centers by using SDN technologies, renewable energy and power management</a:t>
            </a:r>
            <a:endParaRPr sz="3200">
              <a:latin typeface="+mj-lt"/>
              <a:ea typeface="+mj-ea"/>
              <a:cs typeface="+mj-cs"/>
              <a:sym typeface="Helvetica Neue"/>
            </a:endParaRPr>
          </a:p>
          <a:p>
            <a:pPr lvl="0" marL="0" indent="0">
              <a:buSzTx/>
              <a:buNone/>
              <a:defRPr sz="1800"/>
            </a:pPr>
            <a:endParaRPr sz="32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TU Clausthal: Prof. Dr. Harald Richter</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Darmstadt: Prof. Dr. Thomas Glotzbach</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Fulda: Prof. Dr. Sebastian Rieger</a:t>
            </a: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buSzTx/>
              <a:buNone/>
              <a:defRPr sz="1800"/>
            </a:pPr>
            <a:r>
              <a:rPr sz="1200">
                <a:latin typeface="+mj-lt"/>
                <a:ea typeface="+mj-ea"/>
                <a:cs typeface="+mj-cs"/>
                <a:sym typeface="Helvetica Neue"/>
              </a:rPr>
              <a:t>Forschungsprojekt enRZet: </a:t>
            </a:r>
            <a:r>
              <a:rPr sz="1200">
                <a:latin typeface="+mj-lt"/>
                <a:ea typeface="+mj-ea"/>
                <a:cs typeface="+mj-cs"/>
                <a:sym typeface="Helvetica Neue"/>
                <a:hlinkClick r:id="rId2" invalidUrl="" action="" tgtFrame="" tooltip="" history="1" highlightClick="0" endSnd="0"/>
              </a:rPr>
              <a:t>http://www.hs-fulda.de/?id=215&amp;L=1</a:t>
            </a:r>
          </a:p>
        </p:txBody>
      </p:sp>
      <p:sp>
        <p:nvSpPr>
          <p:cNvPr id="58" name="Shape 58"/>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libre_aequo_concept2.pdf" descr="Enhancing the Energy Efficiency in Enterprise Clouds Using Compute and Network Power Management Functions"/>
          <p:cNvPicPr/>
          <p:nvPr/>
        </p:nvPicPr>
        <p:blipFill>
          <a:blip r:embed="rId2">
            <a:extLst/>
          </a:blip>
          <a:srcRect l="0" t="0" r="0" b="0"/>
          <a:stretch>
            <a:fillRect/>
          </a:stretch>
        </p:blipFill>
        <p:spPr>
          <a:xfrm>
            <a:off x="292355" y="1933073"/>
            <a:ext cx="8559290" cy="3211000"/>
          </a:xfrm>
          <a:prstGeom prst="rect">
            <a:avLst/>
          </a:prstGeom>
          <a:ln w="12700">
            <a:miter lim="400000"/>
          </a:ln>
        </p:spPr>
      </p:pic>
      <p:sp>
        <p:nvSpPr>
          <p:cNvPr id="61" name="Shape 61"/>
          <p:cNvSpPr/>
          <p:nvPr/>
        </p:nvSpPr>
        <p:spPr>
          <a:xfrm>
            <a:off x="337964" y="5204365"/>
            <a:ext cx="8468071" cy="6205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spcBef>
                <a:spcPts val="1200"/>
              </a:spcBef>
              <a:defRPr sz="1200">
                <a:latin typeface="+mj-lt"/>
                <a:ea typeface="+mj-ea"/>
                <a:cs typeface="+mj-cs"/>
                <a:sym typeface="Helvetica Neue"/>
              </a:defRPr>
            </a:lvl1pPr>
          </a:lstStyle>
          <a:p>
            <a:pPr lvl="0">
              <a:defRPr sz="1800"/>
            </a:pPr>
            <a:r>
              <a:rPr sz="1200"/>
              <a:t>Figure 1: K. Spindler, S. Reissmann, and S. Rieger, “Enhancing the energy efficiency in enterprise clouds using compute and network power management functions,” in ICIW 2014, The Ninth International Conference on Internet and Web Applications and Services, 2014</a:t>
            </a:r>
          </a:p>
        </p:txBody>
      </p:sp>
      <p:sp>
        <p:nvSpPr>
          <p:cNvPr id="62" name="Shape 62"/>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xfrm>
            <a:off x="-13891" y="0"/>
            <a:ext cx="5455494" cy="1194346"/>
          </a:xfrm>
          <a:prstGeom prst="rect">
            <a:avLst/>
          </a:prstGeom>
        </p:spPr>
        <p:txBody>
          <a:bodyPr/>
          <a:lstStyle/>
          <a:p>
            <a:pPr lvl="5" algn="l">
              <a:defRPr sz="1800"/>
            </a:pPr>
            <a:r>
              <a:rPr b="1" sz="3600">
                <a:latin typeface="+mj-lt"/>
                <a:ea typeface="+mj-ea"/>
                <a:cs typeface="+mj-cs"/>
                <a:sym typeface="Helvetica Neue"/>
              </a:rPr>
              <a:t>Kontext</a:t>
            </a:r>
          </a:p>
        </p:txBody>
      </p:sp>
      <p:sp>
        <p:nvSpPr>
          <p:cNvPr id="65" name="Shape 65"/>
          <p:cNvSpPr/>
          <p:nvPr>
            <p:ph type="body" idx="1"/>
          </p:nvPr>
        </p:nvSpPr>
        <p:spPr>
          <a:xfrm>
            <a:off x="457200" y="1587500"/>
            <a:ext cx="8305800" cy="4889500"/>
          </a:xfrm>
          <a:prstGeom prst="rect">
            <a:avLst/>
          </a:prstGeom>
        </p:spPr>
        <p:txBody>
          <a:bodyPr/>
          <a:lstStyle/>
          <a:p>
            <a:pPr lvl="0" marL="342899" indent="-342899">
              <a:lnSpc>
                <a:spcPct val="120000"/>
              </a:lnSpc>
              <a:defRPr sz="1800"/>
            </a:pPr>
            <a:r>
              <a:rPr sz="2800">
                <a:latin typeface="+mj-lt"/>
                <a:ea typeface="+mj-ea"/>
                <a:cs typeface="+mj-cs"/>
                <a:sym typeface="Helvetica Neue"/>
              </a:rPr>
              <a:t>Optimierung Energie-Effizienz von Rechenzentren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Schwerpunkt auf alternative Energien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Ermitteln von Migrationskosten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Projektumgebung basierend auf OpenStack</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Live-Migration von virtuellen Maschinen</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68" name="Shape 68"/>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latin typeface="+mj-lt"/>
                <a:ea typeface="+mj-ea"/>
                <a:cs typeface="+mj-cs"/>
                <a:sym typeface="Helvetica Neue"/>
              </a:rPr>
              <a:t>Shared storage-based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Volume-backed live migration</a:t>
            </a:r>
          </a:p>
        </p:txBody>
      </p:sp>
      <p:sp>
        <p:nvSpPr>
          <p:cNvPr id="69" name="Shape 69"/>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72" name="Shape 72"/>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Shared storage-based live migration</a:t>
            </a:r>
            <a:endParaRPr sz="2800">
              <a:solidFill>
                <a:srgbClr val="A7A7A7"/>
              </a:solidFill>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Volume-backed live migration</a:t>
            </a:r>
          </a:p>
        </p:txBody>
      </p:sp>
      <p:sp>
        <p:nvSpPr>
          <p:cNvPr id="73" name="Shape 73"/>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 name="testbed-and-measurement.png"/>
          <p:cNvPicPr/>
          <p:nvPr/>
        </p:nvPicPr>
        <p:blipFill>
          <a:blip r:embed="rId2">
            <a:extLst/>
          </a:blip>
          <a:stretch>
            <a:fillRect/>
          </a:stretch>
        </p:blipFill>
        <p:spPr>
          <a:xfrm>
            <a:off x="328148" y="1387180"/>
            <a:ext cx="8487704" cy="5257138"/>
          </a:xfrm>
          <a:prstGeom prst="rect">
            <a:avLst/>
          </a:prstGeom>
          <a:ln w="12700">
            <a:miter lim="400000"/>
          </a:ln>
        </p:spPr>
      </p:pic>
      <p:sp>
        <p:nvSpPr>
          <p:cNvPr id="76" name="Shape 7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pic>
        <p:nvPicPr>
          <p:cNvPr id="79" name="testbed-and-measurement-onms.png"/>
          <p:cNvPicPr/>
          <p:nvPr/>
        </p:nvPicPr>
        <p:blipFill>
          <a:blip r:embed="rId2">
            <a:extLst/>
          </a:blip>
          <a:stretch>
            <a:fillRect/>
          </a:stretch>
        </p:blipFill>
        <p:spPr>
          <a:xfrm>
            <a:off x="330200" y="1582953"/>
            <a:ext cx="8483600" cy="5039131"/>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2" name="evaluation-testplan.png"/>
          <p:cNvPicPr/>
          <p:nvPr/>
        </p:nvPicPr>
        <p:blipFill>
          <a:blip r:embed="rId2">
            <a:extLst/>
          </a:blip>
          <a:stretch>
            <a:fillRect/>
          </a:stretch>
        </p:blipFill>
        <p:spPr>
          <a:xfrm>
            <a:off x="-66878" y="1660811"/>
            <a:ext cx="9277756" cy="1260566"/>
          </a:xfrm>
          <a:prstGeom prst="rect">
            <a:avLst/>
          </a:prstGeom>
          <a:ln w="12700">
            <a:miter lim="400000"/>
          </a:ln>
        </p:spPr>
      </p:pic>
      <p:sp>
        <p:nvSpPr>
          <p:cNvPr id="83" name="Shape 83"/>
          <p:cNvSpPr/>
          <p:nvPr/>
        </p:nvSpPr>
        <p:spPr>
          <a:xfrm>
            <a:off x="4191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nSpc>
                <a:spcPct val="120000"/>
              </a:lnSpc>
              <a:spcBef>
                <a:spcPts val="700"/>
              </a:spcBef>
              <a:defRPr sz="1800"/>
            </a:pPr>
            <a:r>
              <a:rPr b="1" sz="2800">
                <a:latin typeface="+mj-lt"/>
                <a:ea typeface="+mj-ea"/>
                <a:cs typeface="+mj-cs"/>
                <a:sym typeface="Helvetica Neue"/>
              </a:rPr>
              <a:t>VM Profile</a:t>
            </a:r>
            <a:endParaRPr b="1"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m1.xsmall</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1GB RAM</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 VCPU</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10.0GB Disk</a:t>
            </a:r>
          </a:p>
        </p:txBody>
      </p:sp>
      <p:sp>
        <p:nvSpPr>
          <p:cNvPr id="84" name="Shape 84"/>
          <p:cNvSpPr/>
          <p:nvPr/>
        </p:nvSpPr>
        <p:spPr>
          <a:xfrm>
            <a:off x="46990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342899" indent="-342899">
              <a:lnSpc>
                <a:spcPct val="120000"/>
              </a:lnSpc>
              <a:spcBef>
                <a:spcPts val="700"/>
              </a:spcBef>
              <a:buSzPct val="100000"/>
              <a:buChar char="•"/>
              <a:defRPr sz="1800"/>
            </a:pPr>
            <a:r>
              <a:rPr sz="2800">
                <a:latin typeface="+mj-lt"/>
                <a:ea typeface="+mj-ea"/>
                <a:cs typeface="+mj-cs"/>
                <a:sym typeface="Helvetica Neue"/>
              </a:rPr>
              <a:t>Last Simulation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Courier"/>
                <a:ea typeface="Courier"/>
                <a:cs typeface="Courier"/>
                <a:sym typeface="Courier"/>
              </a:rPr>
              <a:t>stress</a:t>
            </a:r>
            <a:br>
              <a:rPr sz="2800">
                <a:latin typeface="+mj-lt"/>
                <a:ea typeface="+mj-ea"/>
                <a:cs typeface="+mj-cs"/>
                <a:sym typeface="Helvetica Neue"/>
              </a:rPr>
            </a:br>
            <a:r>
              <a:rPr sz="2800">
                <a:latin typeface="+mj-lt"/>
                <a:ea typeface="+mj-ea"/>
                <a:cs typeface="+mj-cs"/>
                <a:sym typeface="Helvetica Neue"/>
              </a:rPr>
              <a:t>I/O, Mem, CPU</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Ziellast ~80%</a:t>
            </a:r>
            <a:br>
              <a:rPr sz="2800">
                <a:latin typeface="+mj-lt"/>
                <a:ea typeface="+mj-ea"/>
                <a:cs typeface="+mj-cs"/>
                <a:sym typeface="Helvetica Neue"/>
              </a:rPr>
            </a:br>
            <a:r>
              <a:rPr sz="2800">
                <a:latin typeface="+mj-lt"/>
                <a:ea typeface="+mj-ea"/>
                <a:cs typeface="+mj-cs"/>
                <a:sym typeface="Helvetica Neue"/>
              </a:rPr>
              <a:t>CPU Utilization</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